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anose="00000500000000000000" pitchFamily="2" charset="0"/>
      <p:regular r:id="rId11"/>
      <p:bold r:id="rId12"/>
      <p:boldItalic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1263" autoAdjust="0"/>
  </p:normalViewPr>
  <p:slideViewPr>
    <p:cSldViewPr snapToGrid="0" snapToObjects="1">
      <p:cViewPr varScale="1">
        <p:scale>
          <a:sx n="43" d="100"/>
          <a:sy n="43" d="100"/>
        </p:scale>
        <p:origin x="483"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presProps" Target="presProps.xml"/></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Hello everyone, today we're going to talk about writing an effective overview for a research article in computer science. This is an essential skill, as a good overview helps your readers navigate your work. It's like giving them a roadmap of your research. A well-written overview can help highlight the importance of your research and bring out the novelty of your findings. So, let's dive in.</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Writing an overview involves a few crucial steps. Firstly, you want to mention the main topics that you're going to discuss in your article. Keep it brief, but make sure these topics follow the same order as they appear in the article. It's like giving your readers a sneak peek into the chapters of a book. Secondly, you need to describe your methodology. Again, keep this short. You're not going into the nitty-gritty details here. You just want to give your readers an idea of the approach you've taken to tackle the problem.</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Moving on to the third step, you want to give your readers a glimpse of the results or findings. But remember, this isn't the place for detailed explanations or analysis. You're just whetting the readers' appetite, making them curious to learn more. The fourth step is to mention the structure of the paper. This is like providing a map to your readers. It helps them navigate through your paper and understand how your argument progresses. But remember, the key here is brevity.</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In conclusion, writing an effective overview isn't too hard. It's about being clear, concise, and giving your readers a glimpse into what's coming. It's about generating interest and making it easy for your readers to understand your research. </a:t>
            </a:r>
            <a:r>
              <a:rPr lang="en-US" sz="1800">
                <a:effectLst/>
                <a:latin typeface="Arial" panose="020B0604020202020204" pitchFamily="34" charset="0"/>
                <a:ea typeface="Arial" panose="020B0604020202020204" pitchFamily="34" charset="0"/>
              </a:rPr>
              <a:t>Remember, your overview is like a roadmap for your paper. </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Overview</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10" name="TextBox 9">
            <a:extLst>
              <a:ext uri="{FF2B5EF4-FFF2-40B4-BE49-F238E27FC236}">
                <a16:creationId xmlns:a16="http://schemas.microsoft.com/office/drawing/2014/main" id="{A6A25BDE-1694-DB64-BBF5-C4A3CFA07E46}"/>
              </a:ext>
            </a:extLst>
          </p:cNvPr>
          <p:cNvSpPr txBox="1"/>
          <p:nvPr/>
        </p:nvSpPr>
        <p:spPr>
          <a:xfrm>
            <a:off x="902249" y="3428143"/>
            <a:ext cx="6201077" cy="2215991"/>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rgbClr val="FFC000"/>
                </a:solidFill>
                <a:latin typeface="Poppins" pitchFamily="34" charset="0"/>
                <a:ea typeface="Poppins" pitchFamily="34" charset="-122"/>
                <a:cs typeface="Poppins" pitchFamily="34" charset="-120"/>
              </a:rPr>
              <a:t>Purpose: </a:t>
            </a:r>
            <a:r>
              <a:rPr lang="en-US" sz="2000" dirty="0">
                <a:solidFill>
                  <a:srgbClr val="FFFFFF"/>
                </a:solidFill>
                <a:latin typeface="Poppins" pitchFamily="34" charset="0"/>
                <a:ea typeface="Poppins" pitchFamily="34" charset="-122"/>
                <a:cs typeface="Poppins" pitchFamily="34" charset="-120"/>
              </a:rPr>
              <a:t>Understanding the role of an overview in a research article.</a:t>
            </a:r>
          </a:p>
          <a:p>
            <a:pPr marL="285750" indent="-285750">
              <a:buFont typeface="Arial" panose="020B0604020202020204" pitchFamily="34" charset="0"/>
              <a:buChar char="•"/>
            </a:pPr>
            <a:endParaRPr lang="en-US" sz="2000" dirty="0">
              <a:solidFill>
                <a:srgbClr val="FFFFFF"/>
              </a:solidFill>
              <a:latin typeface="Poppins" pitchFamily="34" charset="0"/>
              <a:ea typeface="Poppins" pitchFamily="34" charset="-122"/>
              <a:cs typeface="Poppins" pitchFamily="34" charset="-120"/>
            </a:endParaRPr>
          </a:p>
          <a:p>
            <a:pPr marL="285750" indent="-285750">
              <a:buFont typeface="Arial" panose="020B0604020202020204" pitchFamily="34" charset="0"/>
              <a:buChar char="•"/>
            </a:pPr>
            <a:r>
              <a:rPr lang="en-US" sz="2000" dirty="0">
                <a:solidFill>
                  <a:srgbClr val="FFC000"/>
                </a:solidFill>
                <a:latin typeface="Poppins" pitchFamily="34" charset="0"/>
                <a:ea typeface="Poppins" pitchFamily="34" charset="-122"/>
                <a:cs typeface="Poppins" pitchFamily="34" charset="-120"/>
              </a:rPr>
              <a:t>Importance: </a:t>
            </a:r>
            <a:r>
              <a:rPr lang="en-US" sz="2000" dirty="0">
                <a:solidFill>
                  <a:srgbClr val="FFFFFF"/>
                </a:solidFill>
                <a:latin typeface="Poppins" pitchFamily="34" charset="0"/>
                <a:ea typeface="Poppins" pitchFamily="34" charset="-122"/>
                <a:cs typeface="Poppins" pitchFamily="34" charset="-120"/>
              </a:rPr>
              <a:t>Provides a roadmap, facilitating comprehension and emphasizing the novelty of your findings</a:t>
            </a:r>
          </a:p>
          <a:p>
            <a:endParaRPr lang="en-US"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494774D9-995C-CE5C-1C16-5C41A7D73AF2}"/>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Steps to Write an Overview (Part 1)</a:t>
            </a:r>
            <a:endParaRPr lang="en-US" sz="3600" dirty="0"/>
          </a:p>
        </p:txBody>
      </p:sp>
      <p:sp>
        <p:nvSpPr>
          <p:cNvPr id="3" name="Object 3">
            <a:extLst>
              <a:ext uri="{FF2B5EF4-FFF2-40B4-BE49-F238E27FC236}">
                <a16:creationId xmlns:a16="http://schemas.microsoft.com/office/drawing/2014/main" id="{DCFD718B-023E-F95C-A7F2-2CAF7119614A}"/>
              </a:ext>
            </a:extLst>
          </p:cNvPr>
          <p:cNvSpPr/>
          <p:nvPr/>
        </p:nvSpPr>
        <p:spPr>
          <a:xfrm>
            <a:off x="595536" y="2508111"/>
            <a:ext cx="7782836" cy="1773958"/>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Step 1: Mention the Main Topics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Briefly outline the main topics to be discussed.</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Keep the order of discussion consistent with the article.</a:t>
            </a:r>
          </a:p>
        </p:txBody>
      </p:sp>
      <p:sp>
        <p:nvSpPr>
          <p:cNvPr id="4" name="Object 3">
            <a:extLst>
              <a:ext uri="{FF2B5EF4-FFF2-40B4-BE49-F238E27FC236}">
                <a16:creationId xmlns:a16="http://schemas.microsoft.com/office/drawing/2014/main" id="{D998C8DD-9060-5F71-89E4-79B276EA07E0}"/>
              </a:ext>
            </a:extLst>
          </p:cNvPr>
          <p:cNvSpPr/>
          <p:nvPr/>
        </p:nvSpPr>
        <p:spPr>
          <a:xfrm>
            <a:off x="595536" y="4038157"/>
            <a:ext cx="10399566" cy="1773958"/>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Step 2: Describe the </a:t>
            </a:r>
            <a:r>
              <a:rPr lang="en-US" sz="2000" dirty="0" err="1">
                <a:solidFill>
                  <a:schemeClr val="bg1"/>
                </a:solidFill>
                <a:effectLst/>
                <a:latin typeface="Arial" panose="020B0604020202020204" pitchFamily="34" charset="0"/>
                <a:ea typeface="ＭＳ 明朝" panose="02020609040205080304" pitchFamily="17" charset="-128"/>
              </a:rPr>
              <a:t>Methodolog</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Succinctly describe the approach to address the research problem.</a:t>
            </a:r>
            <a:endParaRPr lang="en-US" sz="2000" dirty="0">
              <a:solidFill>
                <a:schemeClr val="bg1"/>
              </a:solidFill>
              <a:effectLst/>
              <a:latin typeface="Arial" panose="020B0604020202020204" pitchFamily="34" charset="0"/>
              <a:ea typeface="ＭＳ 明朝" panose="02020609040205080304" pitchFamily="17" charset="-128"/>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3" name="Object 3">
            <a:extLst>
              <a:ext uri="{FF2B5EF4-FFF2-40B4-BE49-F238E27FC236}">
                <a16:creationId xmlns:a16="http://schemas.microsoft.com/office/drawing/2014/main" id="{256185CB-C8A8-1AD1-5707-7CA74B21857F}"/>
              </a:ext>
            </a:extLst>
          </p:cNvPr>
          <p:cNvSpPr/>
          <p:nvPr/>
        </p:nvSpPr>
        <p:spPr>
          <a:xfrm>
            <a:off x="595536" y="2508111"/>
            <a:ext cx="10176542" cy="1773958"/>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Step 3: Preview the Results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Offer a glimpse of the results or findings, avoiding detailed explanation.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This sparks interest and encourages continued reading.</a:t>
            </a:r>
          </a:p>
        </p:txBody>
      </p:sp>
      <p:sp>
        <p:nvSpPr>
          <p:cNvPr id="4" name="Object 3">
            <a:extLst>
              <a:ext uri="{FF2B5EF4-FFF2-40B4-BE49-F238E27FC236}">
                <a16:creationId xmlns:a16="http://schemas.microsoft.com/office/drawing/2014/main" id="{93948906-0C16-A6D3-9556-56C912187798}"/>
              </a:ext>
            </a:extLst>
          </p:cNvPr>
          <p:cNvSpPr/>
          <p:nvPr/>
        </p:nvSpPr>
        <p:spPr>
          <a:xfrm>
            <a:off x="595536" y="4038157"/>
            <a:ext cx="7782836" cy="1773958"/>
          </a:xfrm>
          <a:prstGeom prst="rect">
            <a:avLst/>
          </a:prstGeom>
          <a:noFill/>
        </p:spPr>
        <p:txBody>
          <a:bodyPr wrap="square" lIns="0" tIns="0" rIns="0" bIns="0" rtlCol="0" anchor="t"/>
          <a:lstStyle/>
          <a:p>
            <a:pPr lvl="1">
              <a:lnSpc>
                <a:spcPct val="115000"/>
              </a:lnSpc>
              <a:buSzPts val="1000"/>
              <a:tabLst>
                <a:tab pos="914400" algn="l"/>
              </a:tabLst>
            </a:pPr>
            <a:r>
              <a:rPr lang="en-US" sz="1800" dirty="0">
                <a:solidFill>
                  <a:schemeClr val="bg1"/>
                </a:solidFill>
                <a:effectLst/>
                <a:latin typeface="Arial" panose="020B0604020202020204" pitchFamily="34" charset="0"/>
                <a:ea typeface="ＭＳ 明朝" panose="02020609040205080304" pitchFamily="17" charset="-128"/>
              </a:rPr>
              <a:t>Step 4: Mention the Structure</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Provide a brief explanation of the paper's structure.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This assists the reader in navigating the content.</a:t>
            </a:r>
          </a:p>
        </p:txBody>
      </p:sp>
      <p:sp>
        <p:nvSpPr>
          <p:cNvPr id="5" name="Object 1">
            <a:extLst>
              <a:ext uri="{FF2B5EF4-FFF2-40B4-BE49-F238E27FC236}">
                <a16:creationId xmlns:a16="http://schemas.microsoft.com/office/drawing/2014/main" id="{56634778-4754-CB2A-5765-86B5DD65F4E0}"/>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Steps to Write an Overview (Part 2)</a:t>
            </a:r>
            <a:endParaRPr lang="en-US" sz="3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699D9DE6-40DC-AD23-083D-38330140188E}"/>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
        <p:nvSpPr>
          <p:cNvPr id="3" name="Object 3">
            <a:extLst>
              <a:ext uri="{FF2B5EF4-FFF2-40B4-BE49-F238E27FC236}">
                <a16:creationId xmlns:a16="http://schemas.microsoft.com/office/drawing/2014/main" id="{17ED3EC4-9D13-1253-8E54-FB423D252608}"/>
              </a:ext>
            </a:extLst>
          </p:cNvPr>
          <p:cNvSpPr/>
          <p:nvPr/>
        </p:nvSpPr>
        <p:spPr>
          <a:xfrm>
            <a:off x="654441" y="2731135"/>
            <a:ext cx="10344716" cy="1773958"/>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Recap: </a:t>
            </a:r>
            <a:r>
              <a:rPr lang="en-US" sz="2000" dirty="0">
                <a:solidFill>
                  <a:schemeClr val="bg1"/>
                </a:solidFill>
                <a:latin typeface="Poppins" pitchFamily="34" charset="0"/>
                <a:ea typeface="Poppins" pitchFamily="34" charset="-122"/>
                <a:cs typeface="Poppins" pitchFamily="34" charset="-120"/>
              </a:rPr>
              <a:t>An effective overview guides the reader, maintains interest, and underlines the importance and novelty of the research.</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Objective: </a:t>
            </a:r>
            <a:r>
              <a:rPr lang="en-US" sz="2000" dirty="0">
                <a:solidFill>
                  <a:schemeClr val="bg1"/>
                </a:solidFill>
                <a:latin typeface="Poppins" pitchFamily="34" charset="0"/>
                <a:ea typeface="Poppins" pitchFamily="34" charset="-122"/>
                <a:cs typeface="Poppins" pitchFamily="34" charset="-120"/>
              </a:rPr>
              <a:t>Strive for clarity and conciseness in writing an overview.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508</Words>
  <Application>Microsoft Office PowerPoint</Application>
  <PresentationFormat>Widescreen</PresentationFormat>
  <Paragraphs>30</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Symbol</vt:lpstr>
      <vt:lpstr>Poppins</vt:lpstr>
      <vt:lpstr>Arial</vt:lpstr>
      <vt:lpstr>Calibri</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6</cp:revision>
  <dcterms:created xsi:type="dcterms:W3CDTF">2023-08-09T04:07:22Z</dcterms:created>
  <dcterms:modified xsi:type="dcterms:W3CDTF">2023-08-10T00:11:32Z</dcterms:modified>
</cp:coreProperties>
</file>